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1"/>
  </p:notesMasterIdLst>
  <p:sldIdLst>
    <p:sldId id="302" r:id="rId2"/>
    <p:sldId id="311" r:id="rId3"/>
    <p:sldId id="313" r:id="rId4"/>
    <p:sldId id="308" r:id="rId5"/>
    <p:sldId id="314" r:id="rId6"/>
    <p:sldId id="307" r:id="rId7"/>
    <p:sldId id="305" r:id="rId8"/>
    <p:sldId id="310" r:id="rId9"/>
    <p:sldId id="312" r:id="rId10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2"/>
    </p:embeddedFont>
    <p:embeddedFont>
      <p:font typeface="Cinzel" panose="020B0604020202020204" charset="0"/>
      <p:regular r:id="rId13"/>
      <p:bold r:id="rId14"/>
    </p:embeddedFont>
    <p:embeddedFont>
      <p:font typeface="Inter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D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44F88D-98E1-4A0E-8F11-2566E7E1FFD7}">
  <a:tblStyle styleId="{1C44F88D-98E1-4A0E-8F11-2566E7E1FF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8" autoAdjust="0"/>
    <p:restoredTop sz="92913" autoAdjust="0"/>
  </p:normalViewPr>
  <p:slideViewPr>
    <p:cSldViewPr snapToGrid="0">
      <p:cViewPr varScale="1">
        <p:scale>
          <a:sx n="118" d="100"/>
          <a:sy n="118" d="100"/>
        </p:scale>
        <p:origin x="67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>
          <a:extLst>
            <a:ext uri="{FF2B5EF4-FFF2-40B4-BE49-F238E27FC236}">
              <a16:creationId xmlns:a16="http://schemas.microsoft.com/office/drawing/2014/main" id="{534AEEA8-4F98-C5A3-31EA-D8DF0D4E3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10ee02864a4_0_645:notes">
            <a:extLst>
              <a:ext uri="{FF2B5EF4-FFF2-40B4-BE49-F238E27FC236}">
                <a16:creationId xmlns:a16="http://schemas.microsoft.com/office/drawing/2014/main" id="{D38D6132-3F26-5898-6A88-ACF7124ED8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10ee02864a4_0_645:notes">
            <a:extLst>
              <a:ext uri="{FF2B5EF4-FFF2-40B4-BE49-F238E27FC236}">
                <a16:creationId xmlns:a16="http://schemas.microsoft.com/office/drawing/2014/main" id="{5C6FE415-C3CD-B231-16E7-DA3F9AB53F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2718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>
          <a:extLst>
            <a:ext uri="{FF2B5EF4-FFF2-40B4-BE49-F238E27FC236}">
              <a16:creationId xmlns:a16="http://schemas.microsoft.com/office/drawing/2014/main" id="{133DEAAC-AF3E-F6D7-8E66-86F320E49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10ee02864a4_0_645:notes">
            <a:extLst>
              <a:ext uri="{FF2B5EF4-FFF2-40B4-BE49-F238E27FC236}">
                <a16:creationId xmlns:a16="http://schemas.microsoft.com/office/drawing/2014/main" id="{75D1EE28-1088-7346-CD37-750F8E617B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10ee02864a4_0_645:notes">
            <a:extLst>
              <a:ext uri="{FF2B5EF4-FFF2-40B4-BE49-F238E27FC236}">
                <a16:creationId xmlns:a16="http://schemas.microsoft.com/office/drawing/2014/main" id="{0699178B-496C-124C-24A4-D454BD38AA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1346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>
          <a:extLst>
            <a:ext uri="{FF2B5EF4-FFF2-40B4-BE49-F238E27FC236}">
              <a16:creationId xmlns:a16="http://schemas.microsoft.com/office/drawing/2014/main" id="{A2CD7CDC-45BB-15AA-01FB-A631380E1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10ee02864a4_0_645:notes">
            <a:extLst>
              <a:ext uri="{FF2B5EF4-FFF2-40B4-BE49-F238E27FC236}">
                <a16:creationId xmlns:a16="http://schemas.microsoft.com/office/drawing/2014/main" id="{C5FA0D77-3147-A0B7-11F5-6EE451F1FA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10ee02864a4_0_645:notes">
            <a:extLst>
              <a:ext uri="{FF2B5EF4-FFF2-40B4-BE49-F238E27FC236}">
                <a16:creationId xmlns:a16="http://schemas.microsoft.com/office/drawing/2014/main" id="{1FC00869-1EF0-DF1E-DEF3-6790853359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764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>
          <a:extLst>
            <a:ext uri="{FF2B5EF4-FFF2-40B4-BE49-F238E27FC236}">
              <a16:creationId xmlns:a16="http://schemas.microsoft.com/office/drawing/2014/main" id="{0320A9E7-75F1-1A73-63A0-B52B0B95E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10ee02864a4_0_645:notes">
            <a:extLst>
              <a:ext uri="{FF2B5EF4-FFF2-40B4-BE49-F238E27FC236}">
                <a16:creationId xmlns:a16="http://schemas.microsoft.com/office/drawing/2014/main" id="{2162D992-2D69-2DA2-3C8D-069A854BD2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10ee02864a4_0_645:notes">
            <a:extLst>
              <a:ext uri="{FF2B5EF4-FFF2-40B4-BE49-F238E27FC236}">
                <a16:creationId xmlns:a16="http://schemas.microsoft.com/office/drawing/2014/main" id="{AA066BC8-03CC-7805-9A0F-F17A0E5411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1072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>
          <a:extLst>
            <a:ext uri="{FF2B5EF4-FFF2-40B4-BE49-F238E27FC236}">
              <a16:creationId xmlns:a16="http://schemas.microsoft.com/office/drawing/2014/main" id="{4AF304F6-44D0-E64A-0442-9F2DABC8B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10ee02864a4_0_645:notes">
            <a:extLst>
              <a:ext uri="{FF2B5EF4-FFF2-40B4-BE49-F238E27FC236}">
                <a16:creationId xmlns:a16="http://schemas.microsoft.com/office/drawing/2014/main" id="{CA73B3B7-B961-FEF8-88EC-D5BAA9892C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10ee02864a4_0_645:notes">
            <a:extLst>
              <a:ext uri="{FF2B5EF4-FFF2-40B4-BE49-F238E27FC236}">
                <a16:creationId xmlns:a16="http://schemas.microsoft.com/office/drawing/2014/main" id="{69D2E698-9DE5-1254-783C-7B3A46E509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4322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>
          <a:extLst>
            <a:ext uri="{FF2B5EF4-FFF2-40B4-BE49-F238E27FC236}">
              <a16:creationId xmlns:a16="http://schemas.microsoft.com/office/drawing/2014/main" id="{A92A16E1-CD2E-A4EB-EDE9-DB1ECB1D0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10ee02864a4_0_645:notes">
            <a:extLst>
              <a:ext uri="{FF2B5EF4-FFF2-40B4-BE49-F238E27FC236}">
                <a16:creationId xmlns:a16="http://schemas.microsoft.com/office/drawing/2014/main" id="{25AE3864-6E40-08ED-3ED6-84568C4401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10ee02864a4_0_645:notes">
            <a:extLst>
              <a:ext uri="{FF2B5EF4-FFF2-40B4-BE49-F238E27FC236}">
                <a16:creationId xmlns:a16="http://schemas.microsoft.com/office/drawing/2014/main" id="{0B6A0076-C40F-D341-E4DD-C1193444BB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099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>
          <a:extLst>
            <a:ext uri="{FF2B5EF4-FFF2-40B4-BE49-F238E27FC236}">
              <a16:creationId xmlns:a16="http://schemas.microsoft.com/office/drawing/2014/main" id="{D6A2C702-9999-376E-D1DA-AD849F5B7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10ee02864a4_0_645:notes">
            <a:extLst>
              <a:ext uri="{FF2B5EF4-FFF2-40B4-BE49-F238E27FC236}">
                <a16:creationId xmlns:a16="http://schemas.microsoft.com/office/drawing/2014/main" id="{859B7BA2-B4A9-5695-1DF8-324DBBE912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10ee02864a4_0_645:notes">
            <a:extLst>
              <a:ext uri="{FF2B5EF4-FFF2-40B4-BE49-F238E27FC236}">
                <a16:creationId xmlns:a16="http://schemas.microsoft.com/office/drawing/2014/main" id="{3B4F02B4-6D1A-EE87-66BD-DB09B28590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2333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59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3700" cy="63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0000" y="1237079"/>
            <a:ext cx="7703700" cy="3366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■"/>
              <a:defRPr sz="1050"/>
            </a:lvl1pPr>
            <a:lvl2pPr marL="914400" lvl="1" indent="-2952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50"/>
              <a:buAutoNum type="alphaLcPeriod"/>
              <a:defRPr sz="1050"/>
            </a:lvl2pPr>
            <a:lvl3pPr marL="1371600" lvl="2" indent="-29527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50"/>
              <a:buAutoNum type="romanLcPeriod"/>
              <a:defRPr sz="1050"/>
            </a:lvl3pPr>
            <a:lvl4pPr marL="1828800" lvl="3" indent="-29527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50"/>
              <a:buAutoNum type="arabicPeriod"/>
              <a:defRPr sz="1050"/>
            </a:lvl4pPr>
            <a:lvl5pPr marL="2286000" lvl="4" indent="-29527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50"/>
              <a:buAutoNum type="alphaLcPeriod"/>
              <a:defRPr sz="1050"/>
            </a:lvl5pPr>
            <a:lvl6pPr marL="2743200" lvl="5" indent="-29527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50"/>
              <a:buAutoNum type="romanLcPeriod"/>
              <a:defRPr sz="1050"/>
            </a:lvl6pPr>
            <a:lvl7pPr marL="3200400" lvl="6" indent="-29527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50"/>
              <a:buAutoNum type="arabicPeriod"/>
              <a:defRPr sz="1050"/>
            </a:lvl7pPr>
            <a:lvl8pPr marL="3657600" lvl="7" indent="-29527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50"/>
              <a:buAutoNum type="alphaLcPeriod"/>
              <a:defRPr sz="1050"/>
            </a:lvl8pPr>
            <a:lvl9pPr marL="4114800" lvl="8" indent="-295275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50"/>
              <a:buAutoNum type="romanLcPeriod"/>
              <a:defRPr sz="10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59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7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7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7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LANK_1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7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sz="31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sz="31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sz="31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sz="31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sz="31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sz="31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sz="31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sz="31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sz="31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8" r:id="rId3"/>
    <p:sldLayoutId id="2147483673" r:id="rId4"/>
    <p:sldLayoutId id="2147483674" r:id="rId5"/>
    <p:sldLayoutId id="2147483675" r:id="rId6"/>
    <p:sldLayoutId id="2147483676" r:id="rId7"/>
    <p:sldLayoutId id="2147483677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300722-E915-A757-7D98-D46F9D220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228600"/>
            <a:ext cx="9144000" cy="4914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F8BAC02-8D5B-40AC-9F90-438D83AC7559}"/>
              </a:ext>
            </a:extLst>
          </p:cNvPr>
          <p:cNvSpPr/>
          <p:nvPr/>
        </p:nvSpPr>
        <p:spPr>
          <a:xfrm>
            <a:off x="0" y="0"/>
            <a:ext cx="9143999" cy="876300"/>
          </a:xfrm>
          <a:prstGeom prst="rect">
            <a:avLst/>
          </a:prstGeom>
          <a:solidFill>
            <a:srgbClr val="004D8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4000" b="1">
                <a:solidFill>
                  <a:srgbClr val="50A0FF"/>
                </a:solidFill>
              </a:defRPr>
            </a:pPr>
            <a:r>
              <a:rPr lang="en-ZA" dirty="0"/>
              <a:t>Project Proposal</a:t>
            </a:r>
          </a:p>
        </p:txBody>
      </p:sp>
      <p:sp>
        <p:nvSpPr>
          <p:cNvPr id="198" name="Google Shape;198;p35"/>
          <p:cNvSpPr txBox="1">
            <a:spLocks/>
          </p:cNvSpPr>
          <p:nvPr/>
        </p:nvSpPr>
        <p:spPr>
          <a:xfrm>
            <a:off x="1438048" y="768350"/>
            <a:ext cx="6267900" cy="11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bg1"/>
                </a:solidFill>
                <a:highlight>
                  <a:srgbClr val="808080"/>
                </a:highlight>
              </a:rPr>
              <a:t>Component separation for HI 21 cm and Synchrotron emission using MeerKAT single – dish data </a:t>
            </a:r>
            <a:endParaRPr lang="en-US" dirty="0">
              <a:solidFill>
                <a:schemeClr val="bg1"/>
              </a:solidFill>
              <a:highlight>
                <a:srgbClr val="808080"/>
              </a:highlight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D0B1F4-9176-8779-CA15-A292332350DF}"/>
              </a:ext>
            </a:extLst>
          </p:cNvPr>
          <p:cNvSpPr txBox="1"/>
          <p:nvPr/>
        </p:nvSpPr>
        <p:spPr>
          <a:xfrm>
            <a:off x="-2" y="3533949"/>
            <a:ext cx="91439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 algn="ctr">
              <a:defRPr sz="2000" b="0">
                <a:solidFill>
                  <a:srgbClr val="C8C8FF"/>
                </a:solidFill>
              </a:defRPr>
            </a:pPr>
            <a:r>
              <a:rPr lang="en-US" i="1" dirty="0">
                <a:solidFill>
                  <a:schemeClr val="bg1"/>
                </a:solidFill>
              </a:rPr>
              <a:t>Name</a:t>
            </a:r>
            <a:r>
              <a:rPr lang="en-US" dirty="0"/>
              <a:t>: Topollo Naketsana</a:t>
            </a:r>
          </a:p>
          <a:p>
            <a:pPr algn="ctr">
              <a:defRPr sz="2000" b="0">
                <a:solidFill>
                  <a:srgbClr val="C8C8FF"/>
                </a:solidFill>
              </a:defRPr>
            </a:pPr>
            <a:r>
              <a:rPr i="1" dirty="0">
                <a:solidFill>
                  <a:schemeClr val="bg1"/>
                </a:solidFill>
              </a:rPr>
              <a:t>Supervisor</a:t>
            </a:r>
            <a:r>
              <a:rPr lang="en-US" i="1" dirty="0">
                <a:solidFill>
                  <a:schemeClr val="bg1"/>
                </a:solidFill>
              </a:rPr>
              <a:t>s</a:t>
            </a:r>
            <a:r>
              <a:rPr lang="en-US" dirty="0"/>
              <a:t>: Prof Mario Santos &amp; Dr Karin Fornazier</a:t>
            </a:r>
            <a:endParaRPr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B1266115-4EFA-FFD9-F70B-679634C63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" y="4346518"/>
            <a:ext cx="2139951" cy="88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0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>
          <a:extLst>
            <a:ext uri="{FF2B5EF4-FFF2-40B4-BE49-F238E27FC236}">
              <a16:creationId xmlns:a16="http://schemas.microsoft.com/office/drawing/2014/main" id="{EBE04D0D-15A0-C696-7771-88BD4B611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A1DEC3-DFB5-4D39-A610-249A6676A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0350" y="800100"/>
            <a:ext cx="8724900" cy="4343400"/>
          </a:xfrm>
        </p:spPr>
        <p:txBody>
          <a:bodyPr/>
          <a:lstStyle/>
          <a:p>
            <a:pPr marL="152400" indent="0"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 &amp; intensity Mapping</a:t>
            </a:r>
          </a:p>
          <a:p>
            <a:pPr marL="152400" indent="0">
              <a:buNone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want to understand the large-scale distribution of matter in the universe</a:t>
            </a:r>
          </a:p>
          <a:p>
            <a:pPr marL="152400" indent="0">
              <a:buNone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Powerful tracer for that – HI 21 cm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 21 cm due to the spin-flip transition </a:t>
            </a:r>
          </a:p>
          <a:p>
            <a:pPr marL="152400" indent="0">
              <a:buNone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of an electron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signal help us to map the distribution</a:t>
            </a:r>
          </a:p>
          <a:p>
            <a:pPr marL="152400" indent="0">
              <a:buNone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of matter</a:t>
            </a:r>
          </a:p>
          <a:p>
            <a:pPr marL="152400" indent="0">
              <a:buNone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52400" indent="0">
              <a:buNone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52400" indent="0">
              <a:buNone/>
            </a:pPr>
            <a:r>
              <a:rPr lang="en-US" sz="2000" dirty="0">
                <a:solidFill>
                  <a:schemeClr val="accent3">
                    <a:lumMod val="8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         </a:t>
            </a:r>
          </a:p>
          <a:p>
            <a:pPr marL="152400" indent="0">
              <a:buNone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8BFB20-CC32-35AF-E2AC-B3EC2C4AFB8A}"/>
              </a:ext>
            </a:extLst>
          </p:cNvPr>
          <p:cNvSpPr/>
          <p:nvPr/>
        </p:nvSpPr>
        <p:spPr>
          <a:xfrm>
            <a:off x="0" y="0"/>
            <a:ext cx="9144000" cy="800100"/>
          </a:xfrm>
          <a:prstGeom prst="rect">
            <a:avLst/>
          </a:prstGeom>
          <a:solidFill>
            <a:srgbClr val="004D8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1. Introduction and scientific motivation</a:t>
            </a:r>
            <a:endParaRPr lang="en-ZA" sz="2800" dirty="0">
              <a:latin typeface="+mj-lt"/>
            </a:endParaRPr>
          </a:p>
        </p:txBody>
      </p:sp>
      <p:pic>
        <p:nvPicPr>
          <p:cNvPr id="3" name="Picture 2" descr="A diagram of a physics equation&#10;&#10;AI-generated content may be incorrect.">
            <a:extLst>
              <a:ext uri="{FF2B5EF4-FFF2-40B4-BE49-F238E27FC236}">
                <a16:creationId xmlns:a16="http://schemas.microsoft.com/office/drawing/2014/main" id="{EE52BE15-C683-0456-6A7B-F60114438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400" y="2264325"/>
            <a:ext cx="3505250" cy="248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43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>
          <a:extLst>
            <a:ext uri="{FF2B5EF4-FFF2-40B4-BE49-F238E27FC236}">
              <a16:creationId xmlns:a16="http://schemas.microsoft.com/office/drawing/2014/main" id="{FB81CEA1-5CC0-E687-236C-BE342F4D9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54082D-5864-4FD3-4330-778711AED1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" y="857250"/>
            <a:ext cx="8870950" cy="4286250"/>
          </a:xfrm>
        </p:spPr>
        <p:txBody>
          <a:bodyPr/>
          <a:lstStyle/>
          <a:p>
            <a:pPr marL="152400" indent="0"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 is this important?</a:t>
            </a:r>
          </a:p>
          <a:p>
            <a:pPr marL="152400" indent="0">
              <a:buNone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BAO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Which are the fluctuations in the density of the baryonic matter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Dark matter  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 21 cm indirectly maps the underlying dark matter distribution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Dark energy and expansion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– Mapping the BAO, we can constrain the dark energy and test cosmological models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52400" indent="0">
              <a:buNone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7693C6-32C6-2605-BDE8-E7CCF0682E93}"/>
              </a:ext>
            </a:extLst>
          </p:cNvPr>
          <p:cNvSpPr/>
          <p:nvPr/>
        </p:nvSpPr>
        <p:spPr>
          <a:xfrm>
            <a:off x="0" y="0"/>
            <a:ext cx="9144000" cy="800100"/>
          </a:xfrm>
          <a:prstGeom prst="rect">
            <a:avLst/>
          </a:prstGeom>
          <a:solidFill>
            <a:srgbClr val="004D8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1. Introduction and scientific motivation</a:t>
            </a:r>
            <a:endParaRPr lang="en-ZA" sz="2800" dirty="0">
              <a:latin typeface="+mj-lt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95EE2ED-F03C-EE4A-5F86-661A56EDB8DF}"/>
              </a:ext>
            </a:extLst>
          </p:cNvPr>
          <p:cNvSpPr/>
          <p:nvPr/>
        </p:nvSpPr>
        <p:spPr>
          <a:xfrm>
            <a:off x="1244600" y="4107873"/>
            <a:ext cx="6610350" cy="74295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25526E-CBB2-5746-369F-AC80702FA680}"/>
                  </a:ext>
                </a:extLst>
              </p:cNvPr>
              <p:cNvSpPr txBox="1"/>
              <p:nvPr/>
            </p:nvSpPr>
            <p:spPr>
              <a:xfrm>
                <a:off x="1663700" y="4179298"/>
                <a:ext cx="6491314" cy="6001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ZA" sz="1800" b="0" i="1" smtClean="0">
                        <a:solidFill>
                          <a:schemeClr val="accent3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𝛿</m:t>
                    </m:r>
                    <m:sSub>
                      <m:sSubPr>
                        <m:ctrlPr>
                          <a:rPr lang="en-ZA" sz="1800" b="0" i="1" smtClean="0">
                            <a:solidFill>
                              <a:schemeClr val="accent3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ZA" sz="1800" b="0" i="1" smtClean="0">
                            <a:solidFill>
                              <a:schemeClr val="accent3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ZA" sz="1800" b="0" i="1" smtClean="0">
                            <a:solidFill>
                              <a:schemeClr val="accent3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ZA" sz="1800" b="0" i="1" smtClean="0">
                            <a:solidFill>
                              <a:schemeClr val="accent3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ZA" sz="1800" b="0" i="1" smtClean="0">
                            <a:solidFill>
                              <a:schemeClr val="accent3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𝜈</m:t>
                        </m:r>
                      </m:e>
                    </m:d>
                    <m:r>
                      <a:rPr lang="en-ZA" sz="1800" b="0" i="1" smtClean="0">
                        <a:solidFill>
                          <a:schemeClr val="accent3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ZA" sz="1800" b="0" i="1" smtClean="0">
                        <a:solidFill>
                          <a:schemeClr val="accent3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≈27</m:t>
                    </m:r>
                    <m:sSub>
                      <m:sSubPr>
                        <m:ctrlPr>
                          <a:rPr lang="en-ZA" sz="1800" b="0" i="1" smtClean="0">
                            <a:solidFill>
                              <a:schemeClr val="accent3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ZA" sz="1800" b="0" i="1" smtClean="0">
                            <a:solidFill>
                              <a:schemeClr val="accent3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ZA" sz="1800" b="0" i="1" smtClean="0">
                            <a:solidFill>
                              <a:schemeClr val="accent3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  <m:r>
                          <a:rPr lang="en-ZA" sz="1800" b="0" i="1" smtClean="0">
                            <a:solidFill>
                              <a:schemeClr val="accent3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lang="en-ZA" sz="1800" b="0" i="1" smtClean="0">
                            <a:solidFill>
                              <a:schemeClr val="accent3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ZA" sz="1800" b="0" i="1" smtClean="0">
                            <a:solidFill>
                              <a:schemeClr val="accent3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1+</m:t>
                        </m:r>
                        <m:sSub>
                          <m:sSubPr>
                            <m:ctrlPr>
                              <a:rPr lang="en-ZA" sz="1800" b="0" i="1" smtClean="0">
                                <a:solidFill>
                                  <a:schemeClr val="accent3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ZA" sz="1800" b="0" i="1" smtClean="0">
                                <a:solidFill>
                                  <a:schemeClr val="accent3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ZA" sz="1800" b="0" i="1" smtClean="0">
                                <a:solidFill>
                                  <a:schemeClr val="accent3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ZA" sz="1800" b="0" i="1" smtClean="0">
                            <a:solidFill>
                              <a:schemeClr val="accent3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ZA" sz="1800" b="0" i="1" smtClean="0">
                            <a:solidFill>
                              <a:schemeClr val="accent3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  −  </m:t>
                        </m:r>
                        <m:f>
                          <m:fPr>
                            <m:ctrlPr>
                              <a:rPr lang="en-ZA" sz="1800" b="0" i="1" smtClean="0">
                                <a:solidFill>
                                  <a:schemeClr val="accent3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ZA" sz="1800" b="0" i="1" smtClean="0">
                                    <a:solidFill>
                                      <a:schemeClr val="accent3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ZA" sz="1800" b="0" i="1" smtClean="0">
                                    <a:solidFill>
                                      <a:schemeClr val="accent3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ZA" sz="1800" b="0" i="1" smtClean="0">
                                    <a:solidFill>
                                      <a:schemeClr val="accent3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𝛾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ZA" sz="1800" b="0" i="1" smtClean="0">
                                    <a:solidFill>
                                      <a:schemeClr val="accent3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ZA" sz="1800" b="0" i="1" smtClean="0">
                                    <a:solidFill>
                                      <a:schemeClr val="accent3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ZA" sz="1800" b="0" i="1" smtClean="0">
                                    <a:solidFill>
                                      <a:schemeClr val="accent3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e>
                    </m:d>
                    <m:sSup>
                      <m:sSupPr>
                        <m:ctrlPr>
                          <a:rPr lang="en-ZA" sz="1800" b="0" i="1" smtClean="0">
                            <a:solidFill>
                              <a:schemeClr val="accent3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ZA" sz="1800" b="0" i="1" smtClean="0">
                                <a:solidFill>
                                  <a:schemeClr val="accent3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ZA" sz="1800" b="0" i="1" smtClean="0">
                                    <a:solidFill>
                                      <a:schemeClr val="accent3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ZA" sz="1800" b="0" i="1" smtClean="0">
                                    <a:solidFill>
                                      <a:schemeClr val="accent3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1+</m:t>
                                </m:r>
                                <m:r>
                                  <a:rPr lang="en-ZA" sz="1800" b="0" i="1" smtClean="0">
                                    <a:solidFill>
                                      <a:schemeClr val="accent3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𝑧</m:t>
                                </m:r>
                              </m:num>
                              <m:den>
                                <m:r>
                                  <a:rPr lang="en-ZA" sz="1800" b="0" i="1" smtClean="0">
                                    <a:solidFill>
                                      <a:schemeClr val="accent3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10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ZA" sz="1800" b="0" i="1" smtClean="0">
                            <a:solidFill>
                              <a:schemeClr val="accent3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1/2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accent3">
                        <a:lumMod val="8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  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 dirty="0" smtClean="0">
                            <a:solidFill>
                              <a:schemeClr val="accent3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ZA" sz="1800" b="0" i="1" dirty="0" smtClean="0">
                            <a:solidFill>
                              <a:schemeClr val="accent3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𝑚𝐾</m:t>
                        </m:r>
                      </m:e>
                    </m:d>
                  </m:oMath>
                </a14:m>
                <a:endParaRPr lang="en-ZA" sz="1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25526E-CBB2-5746-369F-AC80702FA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700" y="4179298"/>
                <a:ext cx="6491314" cy="6001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3885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>
          <a:extLst>
            <a:ext uri="{FF2B5EF4-FFF2-40B4-BE49-F238E27FC236}">
              <a16:creationId xmlns:a16="http://schemas.microsoft.com/office/drawing/2014/main" id="{195E94AF-B118-0171-625D-F9D9ECDA1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E3DEB-F1E6-41E1-65AA-768739E39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900" y="876300"/>
            <a:ext cx="8509000" cy="4140200"/>
          </a:xfrm>
        </p:spPr>
        <p:txBody>
          <a:bodyPr/>
          <a:lstStyle/>
          <a:p>
            <a:pPr marL="152400" indent="0">
              <a:buNone/>
            </a:pPr>
            <a:r>
              <a:rPr lang="en-ZA" sz="2000" dirty="0">
                <a:highlight>
                  <a:srgbClr val="808080"/>
                </a:highlight>
                <a:latin typeface="+mn-lt"/>
              </a:rPr>
              <a:t>MeerkAT</a:t>
            </a:r>
          </a:p>
          <a:p>
            <a:pPr marL="152400" indent="0">
              <a:buNone/>
            </a:pPr>
            <a:endParaRPr lang="en-ZA" sz="1800" dirty="0">
              <a:latin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ZA" sz="1800" dirty="0">
                <a:latin typeface="+mn-lt"/>
              </a:rPr>
              <a:t>64 dish radio telescope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ZA" sz="1800" dirty="0">
                <a:latin typeface="+mn-lt"/>
              </a:rPr>
              <a:t>But single – dish data in this project</a:t>
            </a:r>
          </a:p>
          <a:p>
            <a:pPr marL="152400" indent="0">
              <a:buNone/>
            </a:pPr>
            <a:endParaRPr lang="en-ZA" sz="1800" dirty="0">
              <a:highlight>
                <a:srgbClr val="808080"/>
              </a:highlight>
              <a:latin typeface="+mn-lt"/>
            </a:endParaRPr>
          </a:p>
          <a:p>
            <a:pPr marL="152400" indent="0">
              <a:buNone/>
            </a:pPr>
            <a:r>
              <a:rPr lang="en-ZA" sz="1800" dirty="0">
                <a:highlight>
                  <a:srgbClr val="808080"/>
                </a:highlight>
              </a:rPr>
              <a:t>MeerKLASS</a:t>
            </a:r>
          </a:p>
          <a:p>
            <a:pPr marL="152400" indent="0">
              <a:buNone/>
            </a:pPr>
            <a:endParaRPr lang="en-ZA" sz="1800" dirty="0">
              <a:highlight>
                <a:srgbClr val="808080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ZA" sz="1800" dirty="0"/>
              <a:t>Radio survey project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ZA" sz="1800" dirty="0">
                <a:latin typeface="+mn-lt"/>
              </a:rPr>
              <a:t>Focus: in the redshift z ~ 0.4 – 1.45</a:t>
            </a:r>
          </a:p>
          <a:p>
            <a:pPr marL="152400" indent="0">
              <a:buNone/>
            </a:pPr>
            <a:endParaRPr lang="en-ZA" sz="1800" dirty="0">
              <a:latin typeface="+mn-lt"/>
            </a:endParaRPr>
          </a:p>
          <a:p>
            <a:pPr marL="152400" indent="0">
              <a:buNone/>
            </a:pPr>
            <a:r>
              <a:rPr lang="en-ZA" sz="1800" dirty="0">
                <a:latin typeface="+mn-lt"/>
              </a:rPr>
              <a:t>Our work:</a:t>
            </a:r>
          </a:p>
          <a:p>
            <a:pPr marL="152400" indent="0">
              <a:buNone/>
            </a:pPr>
            <a:endParaRPr lang="en-ZA" sz="1800" dirty="0">
              <a:latin typeface="+mn-lt"/>
            </a:endParaRPr>
          </a:p>
          <a:p>
            <a:pPr marL="152400" indent="0">
              <a:buNone/>
            </a:pPr>
            <a:r>
              <a:rPr lang="en-ZA" sz="2000" dirty="0">
                <a:highlight>
                  <a:srgbClr val="808080"/>
                </a:highlight>
                <a:latin typeface="+mn-lt"/>
              </a:rPr>
              <a:t>1. Simulation pipeline</a:t>
            </a:r>
          </a:p>
          <a:p>
            <a:pPr marL="152400" indent="0">
              <a:buNone/>
            </a:pPr>
            <a:r>
              <a:rPr lang="en-ZA" sz="2000" dirty="0">
                <a:highlight>
                  <a:srgbClr val="808080"/>
                </a:highlight>
                <a:latin typeface="+mn-lt"/>
              </a:rPr>
              <a:t>2. Data Pipeline (MeerKLASS)</a:t>
            </a:r>
            <a:endParaRPr lang="en-ZA" sz="2000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1A1AB7-7B10-4880-47A6-42D7EE49447C}"/>
              </a:ext>
            </a:extLst>
          </p:cNvPr>
          <p:cNvSpPr/>
          <p:nvPr/>
        </p:nvSpPr>
        <p:spPr>
          <a:xfrm>
            <a:off x="0" y="0"/>
            <a:ext cx="9144000" cy="800100"/>
          </a:xfrm>
          <a:prstGeom prst="rect">
            <a:avLst/>
          </a:prstGeom>
          <a:solidFill>
            <a:srgbClr val="004D8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800" dirty="0">
                <a:latin typeface="+mj-lt"/>
              </a:rPr>
              <a:t>Data and scientific tools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841117-6DCD-5D51-69D7-ECEABCB4D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200" y="2981879"/>
            <a:ext cx="3943350" cy="2034056"/>
          </a:xfrm>
          <a:prstGeom prst="rect">
            <a:avLst/>
          </a:prstGeom>
        </p:spPr>
      </p:pic>
      <p:pic>
        <p:nvPicPr>
          <p:cNvPr id="6" name="2018-MeerKAT-1-1030x557.jpg">
            <a:extLst>
              <a:ext uri="{FF2B5EF4-FFF2-40B4-BE49-F238E27FC236}">
                <a16:creationId xmlns:a16="http://schemas.microsoft.com/office/drawing/2014/main" id="{C29D85A7-5BB7-EA5C-300E-4831E1B8D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200" y="876300"/>
            <a:ext cx="3943350" cy="202937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MeerKAT">
            <a:extLst>
              <a:ext uri="{FF2B5EF4-FFF2-40B4-BE49-F238E27FC236}">
                <a16:creationId xmlns:a16="http://schemas.microsoft.com/office/drawing/2014/main" id="{EA00C111-F5FA-1140-4977-85BE018CA86C}"/>
              </a:ext>
            </a:extLst>
          </p:cNvPr>
          <p:cNvSpPr txBox="1">
            <a:spLocks noGrp="1"/>
          </p:cNvSpPr>
          <p:nvPr/>
        </p:nvSpPr>
        <p:spPr>
          <a:xfrm>
            <a:off x="5073650" y="875735"/>
            <a:ext cx="1206500" cy="425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lc="http://schemas.openxmlformats.org/drawingml/2006/lockedCanvas" val="1"/>
            </a:ext>
          </a:extLst>
        </p:spPr>
        <p:txBody>
          <a:bodyPr lIns="91439" tIns="91439" rIns="91439" bIns="91439" anchor="ctr">
            <a:normAutofit fontScale="55000" lnSpcReduction="20000"/>
          </a:bodyPr>
          <a:lstStyle>
            <a:lvl1pPr marL="0" marR="0" indent="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200" b="1" i="0" u="none" strike="noStrike" cap="none" spc="0" baseline="0">
                <a:solidFill>
                  <a:srgbClr val="FFFFFF"/>
                </a:solidFill>
                <a:effectLst>
                  <a:outerShdw blurRad="38100" dist="25400" dir="5400000" rotWithShape="0">
                    <a:srgbClr val="000000">
                      <a:alpha val="25000"/>
                    </a:srgbClr>
                  </a:outerShdw>
                </a:effectLst>
                <a:uFillTx/>
                <a:latin typeface="Lucida Sans Unicode"/>
                <a:ea typeface="Lucida Sans Unicode"/>
                <a:cs typeface="Lucida Sans Unicode"/>
                <a:sym typeface="Lucida Sans Unicode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r>
              <a:rPr sz="3200" dirty="0">
                <a:solidFill>
                  <a:srgbClr val="0070C0"/>
                </a:solidFill>
              </a:rPr>
              <a:t>MeerKAT</a:t>
            </a:r>
          </a:p>
        </p:txBody>
      </p:sp>
    </p:spTree>
    <p:extLst>
      <p:ext uri="{BB962C8B-B14F-4D97-AF65-F5344CB8AC3E}">
        <p14:creationId xmlns:p14="http://schemas.microsoft.com/office/powerpoint/2010/main" val="2479056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>
          <a:extLst>
            <a:ext uri="{FF2B5EF4-FFF2-40B4-BE49-F238E27FC236}">
              <a16:creationId xmlns:a16="http://schemas.microsoft.com/office/drawing/2014/main" id="{3487B2D2-A8CE-7DBE-C0A1-AE415670C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78B4C3-CBAD-121E-FE9D-798B94320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800100"/>
            <a:ext cx="8881794" cy="4757636"/>
          </a:xfrm>
        </p:spPr>
        <p:txBody>
          <a:bodyPr/>
          <a:lstStyle/>
          <a:p>
            <a:pPr marL="152400" indent="0">
              <a:buNone/>
            </a:pPr>
            <a:r>
              <a:rPr lang="en-ZA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Components (Foregrounds)</a:t>
            </a:r>
            <a:r>
              <a:rPr lang="en-ZA" sz="18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52400" indent="0">
              <a:buNone/>
            </a:pPr>
            <a:endParaRPr lang="en-ZA" sz="1800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95300" indent="-342900">
              <a:buAutoNum type="arabicPeriod"/>
            </a:pPr>
            <a:r>
              <a:rPr lang="en-ZA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Synchrotron emission</a:t>
            </a:r>
          </a:p>
          <a:p>
            <a:pPr marL="495300" indent="-342900">
              <a:buAutoNum type="arabicPeriod"/>
            </a:pPr>
            <a:r>
              <a:rPr lang="en-ZA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Free – Free emission</a:t>
            </a:r>
          </a:p>
          <a:p>
            <a:pPr marL="495300" indent="-342900">
              <a:buAutoNum type="arabicPeriod"/>
            </a:pPr>
            <a:r>
              <a:rPr lang="en-ZA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Extragalactic sources</a:t>
            </a:r>
          </a:p>
          <a:p>
            <a:pPr marL="495300" indent="-342900">
              <a:buAutoNum type="arabicPeriod"/>
            </a:pPr>
            <a:r>
              <a:rPr lang="en-ZA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CMB</a:t>
            </a:r>
          </a:p>
          <a:p>
            <a:pPr>
              <a:buFont typeface="Arial" panose="020B0604020202020204" pitchFamily="34" charset="0"/>
              <a:buChar char="•"/>
            </a:pPr>
            <a:endParaRPr lang="en-ZA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ZA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Synch is the dominant contaminant</a:t>
            </a:r>
          </a:p>
          <a:p>
            <a:pPr>
              <a:buFont typeface="Arial" panose="020B0604020202020204" pitchFamily="34" charset="0"/>
              <a:buChar char="•"/>
            </a:pPr>
            <a:endParaRPr lang="en-ZA" sz="1800" dirty="0">
              <a:latin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ZA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Contaminates the HI signal</a:t>
            </a:r>
          </a:p>
          <a:p>
            <a:pPr marL="152400" indent="0">
              <a:buNone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Challenge: All emissions are </a:t>
            </a:r>
          </a:p>
          <a:p>
            <a:pPr marL="152400" indent="0"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orders of mag brighter than HI signal</a:t>
            </a:r>
            <a:endParaRPr lang="en-ZA" sz="18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52400" indent="0">
              <a:buNone/>
            </a:pPr>
            <a:endParaRPr lang="en-ZA" sz="1800" dirty="0">
              <a:latin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ZA" sz="1800" dirty="0">
                <a:latin typeface="+mn-lt"/>
              </a:rPr>
              <a:t>Goal – Component Separation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695FA8-56B2-F640-5E54-24CD44B6A693}"/>
              </a:ext>
            </a:extLst>
          </p:cNvPr>
          <p:cNvSpPr/>
          <p:nvPr/>
        </p:nvSpPr>
        <p:spPr>
          <a:xfrm>
            <a:off x="0" y="0"/>
            <a:ext cx="9144000" cy="800100"/>
          </a:xfrm>
          <a:prstGeom prst="rect">
            <a:avLst/>
          </a:prstGeom>
          <a:solidFill>
            <a:srgbClr val="004D8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800" dirty="0">
                <a:latin typeface="+mj-lt"/>
              </a:rPr>
              <a:t>Foregrounds – simulated maps  </a:t>
            </a:r>
          </a:p>
        </p:txBody>
      </p:sp>
      <p:pic>
        <p:nvPicPr>
          <p:cNvPr id="2" name="Imagem 35">
            <a:extLst>
              <a:ext uri="{FF2B5EF4-FFF2-40B4-BE49-F238E27FC236}">
                <a16:creationId xmlns:a16="http://schemas.microsoft.com/office/drawing/2014/main" id="{7E0C706C-4514-1031-0632-24D509332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150" y="831131"/>
            <a:ext cx="2484550" cy="1339336"/>
          </a:xfrm>
          <a:prstGeom prst="rect">
            <a:avLst/>
          </a:prstGeom>
        </p:spPr>
      </p:pic>
      <p:grpSp>
        <p:nvGrpSpPr>
          <p:cNvPr id="3" name="Agrupar 27">
            <a:extLst>
              <a:ext uri="{FF2B5EF4-FFF2-40B4-BE49-F238E27FC236}">
                <a16:creationId xmlns:a16="http://schemas.microsoft.com/office/drawing/2014/main" id="{3EF64996-1900-AF2E-4A5D-0AB69727B6D9}"/>
              </a:ext>
            </a:extLst>
          </p:cNvPr>
          <p:cNvGrpSpPr/>
          <p:nvPr/>
        </p:nvGrpSpPr>
        <p:grpSpPr>
          <a:xfrm>
            <a:off x="6311900" y="3764497"/>
            <a:ext cx="2569894" cy="1630578"/>
            <a:chOff x="7758968" y="3203882"/>
            <a:chExt cx="3568289" cy="2476262"/>
          </a:xfrm>
        </p:grpSpPr>
        <p:grpSp>
          <p:nvGrpSpPr>
            <p:cNvPr id="7" name="Agrupar 23">
              <a:extLst>
                <a:ext uri="{FF2B5EF4-FFF2-40B4-BE49-F238E27FC236}">
                  <a16:creationId xmlns:a16="http://schemas.microsoft.com/office/drawing/2014/main" id="{4D7BF659-DF17-7C0F-12FD-AA8C7BD73BA1}"/>
                </a:ext>
              </a:extLst>
            </p:cNvPr>
            <p:cNvGrpSpPr/>
            <p:nvPr/>
          </p:nvGrpSpPr>
          <p:grpSpPr>
            <a:xfrm>
              <a:off x="7758968" y="3203882"/>
              <a:ext cx="3568289" cy="2376125"/>
              <a:chOff x="7758968" y="3203882"/>
              <a:chExt cx="3568289" cy="2376125"/>
            </a:xfrm>
          </p:grpSpPr>
          <p:pic>
            <p:nvPicPr>
              <p:cNvPr id="9" name="Imagem 34">
                <a:extLst>
                  <a:ext uri="{FF2B5EF4-FFF2-40B4-BE49-F238E27FC236}">
                    <a16:creationId xmlns:a16="http://schemas.microsoft.com/office/drawing/2014/main" id="{F9B5EF89-5E18-8202-AAB1-7183D785A0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58968" y="3210262"/>
                <a:ext cx="3568289" cy="2369745"/>
              </a:xfrm>
              <a:prstGeom prst="rect">
                <a:avLst/>
              </a:prstGeom>
            </p:spPr>
          </p:pic>
          <p:sp>
            <p:nvSpPr>
              <p:cNvPr id="11" name="Retângulo 22">
                <a:extLst>
                  <a:ext uri="{FF2B5EF4-FFF2-40B4-BE49-F238E27FC236}">
                    <a16:creationId xmlns:a16="http://schemas.microsoft.com/office/drawing/2014/main" id="{4801857F-6DFA-1226-E3C8-D89D4F085A50}"/>
                  </a:ext>
                </a:extLst>
              </p:cNvPr>
              <p:cNvSpPr/>
              <p:nvPr/>
            </p:nvSpPr>
            <p:spPr>
              <a:xfrm>
                <a:off x="7815236" y="3203882"/>
                <a:ext cx="1642724" cy="1819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/>
              </a:p>
            </p:txBody>
          </p:sp>
        </p:grpSp>
        <p:sp>
          <p:nvSpPr>
            <p:cNvPr id="8" name="Retângulo 25">
              <a:extLst>
                <a:ext uri="{FF2B5EF4-FFF2-40B4-BE49-F238E27FC236}">
                  <a16:creationId xmlns:a16="http://schemas.microsoft.com/office/drawing/2014/main" id="{FFD5B4AC-E2E3-69CA-909A-1DAFF4B3D347}"/>
                </a:ext>
              </a:extLst>
            </p:cNvPr>
            <p:cNvSpPr/>
            <p:nvPr/>
          </p:nvSpPr>
          <p:spPr>
            <a:xfrm>
              <a:off x="7836025" y="5372136"/>
              <a:ext cx="3491232" cy="3080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/>
            </a:p>
          </p:txBody>
        </p:sp>
      </p:grpSp>
      <p:pic>
        <p:nvPicPr>
          <p:cNvPr id="12" name="Imagem 26">
            <a:extLst>
              <a:ext uri="{FF2B5EF4-FFF2-40B4-BE49-F238E27FC236}">
                <a16:creationId xmlns:a16="http://schemas.microsoft.com/office/drawing/2014/main" id="{4C98EAD5-7E12-34C4-141A-703792E12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7700" y="821862"/>
            <a:ext cx="2414094" cy="1584571"/>
          </a:xfrm>
          <a:prstGeom prst="rect">
            <a:avLst/>
          </a:prstGeom>
        </p:spPr>
      </p:pic>
      <p:pic>
        <p:nvPicPr>
          <p:cNvPr id="13" name="Imagem 36">
            <a:extLst>
              <a:ext uri="{FF2B5EF4-FFF2-40B4-BE49-F238E27FC236}">
                <a16:creationId xmlns:a16="http://schemas.microsoft.com/office/drawing/2014/main" id="{73330B48-C69B-B334-B5B3-346233A92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1395" y="2170467"/>
            <a:ext cx="3289127" cy="1742033"/>
          </a:xfrm>
          <a:prstGeom prst="rect">
            <a:avLst/>
          </a:prstGeom>
        </p:spPr>
      </p:pic>
      <p:grpSp>
        <p:nvGrpSpPr>
          <p:cNvPr id="14" name="Agrupar 18">
            <a:extLst>
              <a:ext uri="{FF2B5EF4-FFF2-40B4-BE49-F238E27FC236}">
                <a16:creationId xmlns:a16="http://schemas.microsoft.com/office/drawing/2014/main" id="{DAC03D10-7550-6D1A-B90F-0438DC3AB226}"/>
              </a:ext>
            </a:extLst>
          </p:cNvPr>
          <p:cNvGrpSpPr/>
          <p:nvPr/>
        </p:nvGrpSpPr>
        <p:grpSpPr>
          <a:xfrm>
            <a:off x="3983150" y="3834452"/>
            <a:ext cx="2384246" cy="1560623"/>
            <a:chOff x="534767" y="4317577"/>
            <a:chExt cx="3271202" cy="2146405"/>
          </a:xfrm>
        </p:grpSpPr>
        <p:pic>
          <p:nvPicPr>
            <p:cNvPr id="15" name="Imagem 32">
              <a:extLst>
                <a:ext uri="{FF2B5EF4-FFF2-40B4-BE49-F238E27FC236}">
                  <a16:creationId xmlns:a16="http://schemas.microsoft.com/office/drawing/2014/main" id="{5D9181E1-71A4-3FA6-1EE5-FBE3CA9A4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4767" y="4348542"/>
              <a:ext cx="3271202" cy="1994700"/>
            </a:xfrm>
            <a:prstGeom prst="rect">
              <a:avLst/>
            </a:prstGeom>
          </p:spPr>
        </p:pic>
        <p:sp>
          <p:nvSpPr>
            <p:cNvPr id="16" name="Retângulo 6">
              <a:extLst>
                <a:ext uri="{FF2B5EF4-FFF2-40B4-BE49-F238E27FC236}">
                  <a16:creationId xmlns:a16="http://schemas.microsoft.com/office/drawing/2014/main" id="{82EF003D-FEDF-E5C2-AF8E-9D6638534472}"/>
                </a:ext>
              </a:extLst>
            </p:cNvPr>
            <p:cNvSpPr/>
            <p:nvPr/>
          </p:nvSpPr>
          <p:spPr>
            <a:xfrm>
              <a:off x="1181619" y="6232317"/>
              <a:ext cx="1922072" cy="23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/>
            </a:p>
          </p:txBody>
        </p:sp>
        <p:sp>
          <p:nvSpPr>
            <p:cNvPr id="17" name="Retângulo 8">
              <a:extLst>
                <a:ext uri="{FF2B5EF4-FFF2-40B4-BE49-F238E27FC236}">
                  <a16:creationId xmlns:a16="http://schemas.microsoft.com/office/drawing/2014/main" id="{F2ADAC2B-BA42-E514-1423-D4923BDF7330}"/>
                </a:ext>
              </a:extLst>
            </p:cNvPr>
            <p:cNvSpPr/>
            <p:nvPr/>
          </p:nvSpPr>
          <p:spPr>
            <a:xfrm>
              <a:off x="563159" y="4317577"/>
              <a:ext cx="1642724" cy="1463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E512D429-873B-75B9-FD75-ACF1FDC27F4B}"/>
              </a:ext>
            </a:extLst>
          </p:cNvPr>
          <p:cNvSpPr/>
          <p:nvPr/>
        </p:nvSpPr>
        <p:spPr>
          <a:xfrm>
            <a:off x="8040522" y="2240281"/>
            <a:ext cx="277978" cy="916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246666-CDB6-7246-8036-420AD8B4A4D6}"/>
              </a:ext>
            </a:extLst>
          </p:cNvPr>
          <p:cNvSpPr/>
          <p:nvPr/>
        </p:nvSpPr>
        <p:spPr>
          <a:xfrm>
            <a:off x="3983150" y="5287674"/>
            <a:ext cx="4898644" cy="1975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3212AE-7186-C86F-3787-00E8087F2BEB}"/>
              </a:ext>
            </a:extLst>
          </p:cNvPr>
          <p:cNvSpPr/>
          <p:nvPr/>
        </p:nvSpPr>
        <p:spPr>
          <a:xfrm>
            <a:off x="6311900" y="5265912"/>
            <a:ext cx="2569894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B61DC9-FB32-6B41-1CB9-FF3B25029435}"/>
              </a:ext>
            </a:extLst>
          </p:cNvPr>
          <p:cNvSpPr/>
          <p:nvPr/>
        </p:nvSpPr>
        <p:spPr>
          <a:xfrm>
            <a:off x="3983150" y="2170466"/>
            <a:ext cx="768245" cy="1696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83D2C81-448D-90A2-1C36-4F9CD79D1C5F}"/>
              </a:ext>
            </a:extLst>
          </p:cNvPr>
          <p:cNvSpPr/>
          <p:nvPr/>
        </p:nvSpPr>
        <p:spPr>
          <a:xfrm>
            <a:off x="8019828" y="2243993"/>
            <a:ext cx="861966" cy="1696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536CBA-5D87-B757-542A-16FD0085FA3D}"/>
              </a:ext>
            </a:extLst>
          </p:cNvPr>
          <p:cNvSpPr/>
          <p:nvPr/>
        </p:nvSpPr>
        <p:spPr>
          <a:xfrm>
            <a:off x="3983150" y="5222637"/>
            <a:ext cx="2384246" cy="1028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79770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>
          <a:extLst>
            <a:ext uri="{FF2B5EF4-FFF2-40B4-BE49-F238E27FC236}">
              <a16:creationId xmlns:a16="http://schemas.microsoft.com/office/drawing/2014/main" id="{E4A41B2A-A3E7-160B-0F9B-2E2B65826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04371751-A073-B30E-4579-BBE13A69C31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" y="800099"/>
                <a:ext cx="9280186" cy="4705755"/>
              </a:xfrm>
            </p:spPr>
            <p:txBody>
              <a:bodyPr/>
              <a:lstStyle/>
              <a:p>
                <a:pPr marL="152400" indent="0">
                  <a:buNone/>
                </a:pPr>
                <a:r>
                  <a:rPr lang="en-ZA" sz="1800" dirty="0">
                    <a:highlight>
                      <a:srgbClr val="808080"/>
                    </a:highlight>
                    <a:latin typeface="+mn-lt"/>
                  </a:rPr>
                  <a:t>Foreground cleaning techniques</a:t>
                </a:r>
              </a:p>
              <a:p>
                <a:pPr marL="152400" indent="0">
                  <a:buNone/>
                </a:pPr>
                <a:endParaRPr lang="en-ZA" sz="1800" dirty="0">
                  <a:latin typeface="+mn-lt"/>
                </a:endParaRPr>
              </a:p>
              <a:p>
                <a:pPr marL="152400" indent="0">
                  <a:buNone/>
                </a:pPr>
                <a:r>
                  <a:rPr lang="en-ZA" sz="1800" dirty="0">
                    <a:latin typeface="+mn-lt"/>
                  </a:rPr>
                  <a:t>GNILC – </a:t>
                </a:r>
                <a:r>
                  <a:rPr lang="en-ZA" sz="1800" i="1" dirty="0">
                    <a:latin typeface="+mn-lt"/>
                  </a:rPr>
                  <a:t>(Generalised Needlet Internal Linear Combination)</a:t>
                </a:r>
              </a:p>
              <a:p>
                <a:pPr marL="152400" indent="0">
                  <a:buNone/>
                </a:pPr>
                <a:endParaRPr lang="en-ZA" sz="1800" i="1" dirty="0">
                  <a:latin typeface="+mn-lt"/>
                </a:endParaRP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sz="1600" dirty="0">
                    <a:latin typeface="+mn-lt"/>
                  </a:rPr>
                  <a:t>A method that separates signals by looking at their structure in both space and            frequency. It can filter out smooth foregrounds while leaving the fluctuating 21 cm.  </a:t>
                </a:r>
              </a:p>
              <a:p>
                <a:pPr marL="152400" indent="0">
                  <a:buNone/>
                </a:pPr>
                <a:endParaRPr lang="en-US" sz="1600" dirty="0">
                  <a:latin typeface="+mn-lt"/>
                </a:endParaRP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sz="1600" dirty="0">
                    <a:latin typeface="+mn-lt"/>
                  </a:rPr>
                  <a:t>Basic idea – It maximizes the signal – to - noise  ratio, while suppressing foregrounds </a:t>
                </a:r>
                <a:endParaRPr lang="en-ZA" sz="1600" dirty="0">
                  <a:latin typeface="+mn-lt"/>
                </a:endParaRPr>
              </a:p>
              <a:p>
                <a:pPr marL="152400" indent="0">
                  <a:buNone/>
                </a:pPr>
                <a:endParaRPr lang="en-ZA" sz="1800" dirty="0">
                  <a:latin typeface="+mn-lt"/>
                </a:endParaRPr>
              </a:p>
              <a:p>
                <a:pPr marL="1524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ZA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ZA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en-ZA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ZA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ZA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ZA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ZA" sz="2000" dirty="0">
                  <a:solidFill>
                    <a:schemeClr val="bg1"/>
                  </a:solidFill>
                  <a:latin typeface="+mn-lt"/>
                </a:endParaRPr>
              </a:p>
              <a:p>
                <a:pPr marL="152400" indent="0">
                  <a:buNone/>
                </a:pPr>
                <a:endParaRPr lang="en-ZA" sz="1800" dirty="0">
                  <a:highlight>
                    <a:srgbClr val="808080"/>
                  </a:highlight>
                  <a:latin typeface="+mn-lt"/>
                </a:endParaRPr>
              </a:p>
              <a:p>
                <a:pPr marL="152400" indent="0">
                  <a:buNone/>
                </a:pPr>
                <a:r>
                  <a:rPr lang="en-ZA" sz="1600" dirty="0">
                    <a:highlight>
                      <a:srgbClr val="808080"/>
                    </a:highlight>
                  </a:rPr>
                  <a:t>1.  Simulation pipeline</a:t>
                </a:r>
              </a:p>
              <a:p>
                <a:pPr marL="152400" indent="0">
                  <a:buNone/>
                </a:pPr>
                <a:endParaRPr lang="en-ZA" sz="1800" dirty="0">
                  <a:latin typeface="+mn-lt"/>
                </a:endParaRPr>
              </a:p>
              <a:p>
                <a:pPr marL="152400" indent="0">
                  <a:buNone/>
                </a:pPr>
                <a:r>
                  <a:rPr lang="en-ZA" sz="1800" dirty="0">
                    <a:latin typeface="+mn-lt"/>
                  </a:rPr>
                  <a:t> </a:t>
                </a:r>
                <a:r>
                  <a:rPr lang="en-ZA" sz="1800" dirty="0"/>
                  <a:t>Data maps                  Masking 	               Separation	        Compare</a:t>
                </a:r>
                <a:endParaRPr lang="en-ZA" sz="1800" dirty="0">
                  <a:latin typeface="+mn-lt"/>
                </a:endParaRPr>
              </a:p>
            </p:txBody>
          </p:sp>
        </mc:Choice>
        <mc:Fallback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04371751-A073-B30E-4579-BBE13A69C3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" y="800099"/>
                <a:ext cx="9280186" cy="47057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A56CF199-75A7-FB88-5DC0-CFE81317AFDC}"/>
              </a:ext>
            </a:extLst>
          </p:cNvPr>
          <p:cNvSpPr/>
          <p:nvPr/>
        </p:nvSpPr>
        <p:spPr>
          <a:xfrm>
            <a:off x="0" y="0"/>
            <a:ext cx="9144000" cy="800100"/>
          </a:xfrm>
          <a:prstGeom prst="rect">
            <a:avLst/>
          </a:prstGeom>
          <a:solidFill>
            <a:srgbClr val="004D8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800" dirty="0"/>
              <a:t>Data and scientific tools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9539B05-CCFD-98A8-EB8F-265B71BDAB0D}"/>
              </a:ext>
            </a:extLst>
          </p:cNvPr>
          <p:cNvSpPr/>
          <p:nvPr/>
        </p:nvSpPr>
        <p:spPr>
          <a:xfrm>
            <a:off x="1608549" y="4450269"/>
            <a:ext cx="781050" cy="203200"/>
          </a:xfrm>
          <a:prstGeom prst="rightArrow">
            <a:avLst/>
          </a:prstGeom>
          <a:solidFill>
            <a:srgbClr val="004D8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8D5F8ED-DFE2-24CF-7B9F-681C2087126E}"/>
              </a:ext>
            </a:extLst>
          </p:cNvPr>
          <p:cNvSpPr/>
          <p:nvPr/>
        </p:nvSpPr>
        <p:spPr>
          <a:xfrm>
            <a:off x="3658004" y="4456079"/>
            <a:ext cx="781050" cy="203200"/>
          </a:xfrm>
          <a:prstGeom prst="rightArrow">
            <a:avLst/>
          </a:prstGeom>
          <a:solidFill>
            <a:srgbClr val="004D8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7DDEDA9-E0AB-ED28-92FD-86980EA4EC84}"/>
              </a:ext>
            </a:extLst>
          </p:cNvPr>
          <p:cNvSpPr/>
          <p:nvPr/>
        </p:nvSpPr>
        <p:spPr>
          <a:xfrm>
            <a:off x="5973353" y="4450269"/>
            <a:ext cx="781050" cy="203200"/>
          </a:xfrm>
          <a:prstGeom prst="rightArrow">
            <a:avLst/>
          </a:prstGeom>
          <a:solidFill>
            <a:srgbClr val="004D8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4EFB22C-C32A-372F-3F47-0F03AE625FEF}"/>
              </a:ext>
            </a:extLst>
          </p:cNvPr>
          <p:cNvSpPr/>
          <p:nvPr/>
        </p:nvSpPr>
        <p:spPr>
          <a:xfrm>
            <a:off x="2616955" y="4700060"/>
            <a:ext cx="798378" cy="52322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64E960-8A27-6E4A-134A-78E894FEA510}"/>
              </a:ext>
            </a:extLst>
          </p:cNvPr>
          <p:cNvSpPr txBox="1"/>
          <p:nvPr/>
        </p:nvSpPr>
        <p:spPr>
          <a:xfrm>
            <a:off x="2692839" y="4677398"/>
            <a:ext cx="764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00B0F0"/>
                </a:solidFill>
              </a:rPr>
              <a:t>Binary Mask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2F3D26D-5B1C-68D6-042F-AC3625B86B7D}"/>
              </a:ext>
            </a:extLst>
          </p:cNvPr>
          <p:cNvSpPr/>
          <p:nvPr/>
        </p:nvSpPr>
        <p:spPr>
          <a:xfrm>
            <a:off x="4834640" y="4747933"/>
            <a:ext cx="902376" cy="36847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4270D2-0C8C-537F-6D39-57976755BAB4}"/>
              </a:ext>
            </a:extLst>
          </p:cNvPr>
          <p:cNvSpPr txBox="1"/>
          <p:nvPr/>
        </p:nvSpPr>
        <p:spPr>
          <a:xfrm>
            <a:off x="4845194" y="4778283"/>
            <a:ext cx="101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00B0F0"/>
                </a:solidFill>
              </a:rPr>
              <a:t> GNILC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013E52-3488-BE6E-B076-245DD27236CB}"/>
              </a:ext>
            </a:extLst>
          </p:cNvPr>
          <p:cNvSpPr txBox="1"/>
          <p:nvPr/>
        </p:nvSpPr>
        <p:spPr>
          <a:xfrm>
            <a:off x="7154325" y="4712302"/>
            <a:ext cx="1508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00B0F0"/>
                </a:solidFill>
              </a:rPr>
              <a:t>Signal</a:t>
            </a:r>
            <a:br>
              <a:rPr lang="en-ZA" dirty="0">
                <a:solidFill>
                  <a:srgbClr val="00B0F0"/>
                </a:solidFill>
              </a:rPr>
            </a:br>
            <a:r>
              <a:rPr lang="en-US" sz="1100" dirty="0">
                <a:solidFill>
                  <a:srgbClr val="00B0F0"/>
                </a:solidFill>
              </a:rPr>
              <a:t>RECOVER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br>
              <a:rPr lang="en-ZA" sz="1200" dirty="0">
                <a:solidFill>
                  <a:schemeClr val="bg1"/>
                </a:solidFill>
              </a:rPr>
            </a:b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4E2D187-530B-AD71-2980-ADDD20E657B4}"/>
              </a:ext>
            </a:extLst>
          </p:cNvPr>
          <p:cNvSpPr/>
          <p:nvPr/>
        </p:nvSpPr>
        <p:spPr>
          <a:xfrm>
            <a:off x="7112056" y="4712303"/>
            <a:ext cx="917068" cy="51097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17070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>
          <a:extLst>
            <a:ext uri="{FF2B5EF4-FFF2-40B4-BE49-F238E27FC236}">
              <a16:creationId xmlns:a16="http://schemas.microsoft.com/office/drawing/2014/main" id="{2B2697C4-230D-22E2-52F9-8BE97F987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9303BB59-2B2C-76C7-794D-B7D041C009F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20000" y="1143000"/>
                <a:ext cx="7703700" cy="3752850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ZA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We expect</a:t>
                </a:r>
                <a:r>
                  <a:rPr lang="en-ZA" sz="2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sz="20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ZA" sz="20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en-ZA" sz="20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𝑣</m:t>
                        </m:r>
                      </m:sub>
                    </m:sSub>
                    <m:r>
                      <a:rPr lang="en-ZA" sz="20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∝</m:t>
                    </m:r>
                    <m:sSup>
                      <m:sSupPr>
                        <m:ctrlPr>
                          <a:rPr lang="en-ZA" sz="20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ZA" sz="20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𝜈</m:t>
                        </m:r>
                      </m:e>
                      <m:sup>
                        <m:r>
                          <a:rPr lang="en-ZA" sz="20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ZA" sz="20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en-ZA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 for Synch spectrum</a:t>
                </a:r>
              </a:p>
              <a:p>
                <a:pPr marL="152400" indent="0">
                  <a:buNone/>
                </a:pPr>
                <a:endParaRPr lang="en-ZA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ZA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Test GNILC &amp; compare with PCA for simulated data</a:t>
                </a:r>
              </a:p>
              <a:p>
                <a:pPr marL="152400" indent="0">
                  <a:buNone/>
                </a:pPr>
                <a:endParaRPr lang="en-ZA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ZA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Incorporate simulation pipeline to the Meerkat UHF data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ZA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ZA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Quantify residual foreground  -  measuring how much foreground remains</a:t>
                </a:r>
              </a:p>
              <a:p>
                <a:pPr marL="152400" indent="0">
                  <a:buNone/>
                </a:pPr>
                <a:endParaRPr lang="en-ZA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ZA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Evaluation</a:t>
                </a: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9303BB59-2B2C-76C7-794D-B7D041C009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0000" y="1143000"/>
                <a:ext cx="7703700" cy="375285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7072B3D-35FC-1FCD-C35A-B889C7156145}"/>
              </a:ext>
            </a:extLst>
          </p:cNvPr>
          <p:cNvSpPr/>
          <p:nvPr/>
        </p:nvSpPr>
        <p:spPr>
          <a:xfrm>
            <a:off x="0" y="0"/>
            <a:ext cx="9144000" cy="800100"/>
          </a:xfrm>
          <a:prstGeom prst="rect">
            <a:avLst/>
          </a:prstGeom>
          <a:solidFill>
            <a:srgbClr val="004D8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800" dirty="0">
                <a:latin typeface="+mj-lt"/>
              </a:rPr>
              <a:t>Expected results </a:t>
            </a:r>
            <a:r>
              <a:rPr lang="en-ZA" sz="2800" dirty="0"/>
              <a:t>&amp; Next Steps</a:t>
            </a:r>
            <a:endParaRPr lang="en-ZA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80769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>
          <a:extLst>
            <a:ext uri="{FF2B5EF4-FFF2-40B4-BE49-F238E27FC236}">
              <a16:creationId xmlns:a16="http://schemas.microsoft.com/office/drawing/2014/main" id="{108A970A-8877-DD61-EAA8-6F5ED53C1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F050E9-8FE7-BBC2-E1A2-107AD4728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" y="977900"/>
            <a:ext cx="8851900" cy="4114800"/>
          </a:xfrm>
        </p:spPr>
        <p:txBody>
          <a:bodyPr/>
          <a:lstStyle/>
          <a:p>
            <a:pPr marL="152400" indent="0">
              <a:buNone/>
            </a:pPr>
            <a:endParaRPr lang="en-ZA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Olivari, L. C. (2018). </a:t>
            </a:r>
            <a:r>
              <a:rPr lang="en-US" sz="1600" i="1" dirty="0"/>
              <a:t>Intensity Mapping: a New Approach to Probe the Large-Scale Structure of the Universe</a:t>
            </a:r>
            <a:endParaRPr lang="en-ZA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ZA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ZA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Olivari, L. C.(2018). </a:t>
            </a:r>
            <a:r>
              <a:rPr lang="en-US" sz="18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GNILC: Generalized Needlet Internal Linear Combination</a:t>
            </a:r>
            <a:endParaRPr lang="en-ZA" sz="16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ZA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52400" indent="0">
              <a:buNone/>
            </a:pPr>
            <a:endParaRPr lang="en-ZA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ZA" sz="1600" dirty="0"/>
              <a:t>Santos, M.G., Cluver, M., Hilton, M., Jarvis, M., Jozsa, G.I.G., Leeuw, L., Smirnov, O., Taylor, R., Abdalla, F., &amp; Moodley, K. </a:t>
            </a:r>
            <a:r>
              <a:rPr lang="en-ZA" sz="1600" i="1" dirty="0"/>
              <a:t>et al.</a:t>
            </a:r>
            <a:r>
              <a:rPr lang="en-ZA" sz="1600" dirty="0"/>
              <a:t> (2017). </a:t>
            </a:r>
            <a:r>
              <a:rPr lang="en-ZA" sz="1600" i="1" dirty="0"/>
              <a:t>MeerKLASS: MeerKAT Large Area Synoptic Survey</a:t>
            </a:r>
            <a:endParaRPr lang="en-ZA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ADDD7E-C63A-657F-7FAF-539E01FD84B8}"/>
              </a:ext>
            </a:extLst>
          </p:cNvPr>
          <p:cNvSpPr/>
          <p:nvPr/>
        </p:nvSpPr>
        <p:spPr>
          <a:xfrm>
            <a:off x="0" y="0"/>
            <a:ext cx="9144000" cy="800100"/>
          </a:xfrm>
          <a:prstGeom prst="rect">
            <a:avLst/>
          </a:prstGeom>
          <a:solidFill>
            <a:srgbClr val="004D8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800" dirty="0">
                <a:latin typeface="+mj-lt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30580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C54ED9C-AF3C-FFF3-83AC-BCE9A2F01CB1}"/>
              </a:ext>
            </a:extLst>
          </p:cNvPr>
          <p:cNvSpPr/>
          <p:nvPr/>
        </p:nvSpPr>
        <p:spPr>
          <a:xfrm>
            <a:off x="0" y="0"/>
            <a:ext cx="9144000" cy="800100"/>
          </a:xfrm>
          <a:prstGeom prst="rect">
            <a:avLst/>
          </a:prstGeom>
          <a:solidFill>
            <a:srgbClr val="004D8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280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2550AE-9D40-C4D3-8C51-8BA332480D97}"/>
              </a:ext>
            </a:extLst>
          </p:cNvPr>
          <p:cNvSpPr txBox="1"/>
          <p:nvPr/>
        </p:nvSpPr>
        <p:spPr>
          <a:xfrm>
            <a:off x="2997200" y="1828800"/>
            <a:ext cx="314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3600" dirty="0">
                <a:solidFill>
                  <a:srgbClr val="0070C0"/>
                </a:solidFill>
              </a:rPr>
              <a:t>THANK YOU &amp; QUESTIONS?</a:t>
            </a:r>
          </a:p>
        </p:txBody>
      </p:sp>
    </p:spTree>
    <p:extLst>
      <p:ext uri="{BB962C8B-B14F-4D97-AF65-F5344CB8AC3E}">
        <p14:creationId xmlns:p14="http://schemas.microsoft.com/office/powerpoint/2010/main" val="1183603901"/>
      </p:ext>
    </p:extLst>
  </p:cSld>
  <p:clrMapOvr>
    <a:masterClrMapping/>
  </p:clrMapOvr>
</p:sld>
</file>

<file path=ppt/theme/theme1.xml><?xml version="1.0" encoding="utf-8"?>
<a:theme xmlns:a="http://schemas.openxmlformats.org/drawingml/2006/main" name="Sci-fi Short Film Pitch Deck by Slidesgo">
  <a:themeElements>
    <a:clrScheme name="Simple Light">
      <a:dk1>
        <a:srgbClr val="161616"/>
      </a:dk1>
      <a:lt1>
        <a:srgbClr val="FFFFFF"/>
      </a:lt1>
      <a:dk2>
        <a:srgbClr val="FAF9EC"/>
      </a:dk2>
      <a:lt2>
        <a:srgbClr val="160D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AF9E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14737</TotalTime>
  <Words>476</Words>
  <Application>Microsoft Office PowerPoint</Application>
  <PresentationFormat>On-screen Show (16:9)</PresentationFormat>
  <Paragraphs>100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Cinzel</vt:lpstr>
      <vt:lpstr>Calibri</vt:lpstr>
      <vt:lpstr>Courier New</vt:lpstr>
      <vt:lpstr>Arial</vt:lpstr>
      <vt:lpstr>Inter</vt:lpstr>
      <vt:lpstr>Cambria Math</vt:lpstr>
      <vt:lpstr>Sci-fi Short Film Pitch Deck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Topollo Naketsana</dc:creator>
  <cp:lastModifiedBy>TOPOLLO NAKETSANA</cp:lastModifiedBy>
  <cp:revision>5</cp:revision>
  <dcterms:modified xsi:type="dcterms:W3CDTF">2025-08-21T19:20:02Z</dcterms:modified>
</cp:coreProperties>
</file>